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33B"/>
    <a:srgbClr val="F23EC3"/>
    <a:srgbClr val="9966FF"/>
    <a:srgbClr val="3FDC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3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6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56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11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164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2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26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57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94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50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44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01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929B9-3E7F-4C27-86D7-B56B8BD9DC19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32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88325" y="1759789"/>
            <a:ext cx="62196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	</a:t>
            </a:r>
            <a:endParaRPr lang="en-GB" sz="2400" dirty="0" smtClean="0"/>
          </a:p>
          <a:p>
            <a:pPr algn="ctr"/>
            <a:r>
              <a:rPr lang="en-GB" sz="2400" dirty="0" smtClean="0"/>
              <a:t>Employers</a:t>
            </a:r>
            <a:r>
              <a:rPr lang="en-GB" sz="2400" dirty="0" smtClean="0"/>
              <a:t> </a:t>
            </a:r>
            <a:r>
              <a:rPr lang="en-GB" sz="2400" dirty="0" smtClean="0"/>
              <a:t>agree</a:t>
            </a:r>
            <a:r>
              <a:rPr lang="en-GB" sz="2400" dirty="0" smtClean="0"/>
              <a:t>......</a:t>
            </a:r>
          </a:p>
          <a:p>
            <a:pPr algn="ctr"/>
            <a:endParaRPr lang="en-GB" sz="2400" dirty="0" smtClean="0"/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Apprentices are developing the skills, knowledge and behaviours</a:t>
            </a:r>
          </a:p>
          <a:p>
            <a:pPr lvl="1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that support employment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	Satisfaction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	96.5%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Agree good communication links are established with employers</a:t>
            </a:r>
          </a:p>
          <a:p>
            <a:pPr lvl="1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for on the job training and off the job training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	Satisfaction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70.0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Agree that learners progress is planned well and reviews completed</a:t>
            </a:r>
          </a:p>
          <a:p>
            <a:pPr lvl="1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to develop apprenticeship needs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	Satisfaction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78.0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Resources are good and meet employer industry standards which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are relevant, valid and reliable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89.0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	96 % of employers would recommend Skills for Work		to other employers</a:t>
            </a:r>
          </a:p>
          <a:p>
            <a:pPr lvl="1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6204"/>
            <a:ext cx="12192000" cy="14138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70893" y="1399219"/>
            <a:ext cx="6895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Employer Evaluation 2023</a:t>
            </a:r>
            <a:endParaRPr lang="en-GB" sz="3600" b="1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2550" y="5422313"/>
            <a:ext cx="1786947" cy="1163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98" y="5644173"/>
            <a:ext cx="1856106" cy="1008230"/>
          </a:xfrm>
          <a:prstGeom prst="rect">
            <a:avLst/>
          </a:prstGeom>
          <a:noFill/>
        </p:spPr>
      </p:pic>
      <p:pic>
        <p:nvPicPr>
          <p:cNvPr id="10" name="Picture 4" descr="See the source ima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6453" y="5489070"/>
            <a:ext cx="1881517" cy="1163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23" y="5489070"/>
            <a:ext cx="2425484" cy="1129031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1973611" y="2951454"/>
            <a:ext cx="1985913" cy="948906"/>
          </a:xfrm>
          <a:prstGeom prst="wedgeEllipseCallout">
            <a:avLst>
              <a:gd name="adj1" fmla="val -60456"/>
              <a:gd name="adj2" fmla="val -8534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loud Callout 12"/>
          <p:cNvSpPr/>
          <p:nvPr/>
        </p:nvSpPr>
        <p:spPr>
          <a:xfrm>
            <a:off x="2553419" y="1986331"/>
            <a:ext cx="2074653" cy="903518"/>
          </a:xfrm>
          <a:prstGeom prst="cloud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Explosion 2 13"/>
          <p:cNvSpPr/>
          <p:nvPr/>
        </p:nvSpPr>
        <p:spPr>
          <a:xfrm>
            <a:off x="0" y="2974949"/>
            <a:ext cx="2079160" cy="156866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ular Callout 14"/>
          <p:cNvSpPr/>
          <p:nvPr/>
        </p:nvSpPr>
        <p:spPr>
          <a:xfrm>
            <a:off x="429623" y="2332991"/>
            <a:ext cx="2104845" cy="742638"/>
          </a:xfrm>
          <a:prstGeom prst="wedgeRoundRectCallout">
            <a:avLst>
              <a:gd name="adj1" fmla="val -51571"/>
              <a:gd name="adj2" fmla="val 78931"/>
              <a:gd name="adj3" fmla="val 16667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5-Point Star 15"/>
          <p:cNvSpPr/>
          <p:nvPr/>
        </p:nvSpPr>
        <p:spPr>
          <a:xfrm>
            <a:off x="3387928" y="2201067"/>
            <a:ext cx="2303445" cy="187318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loud Callout 16"/>
          <p:cNvSpPr/>
          <p:nvPr/>
        </p:nvSpPr>
        <p:spPr>
          <a:xfrm>
            <a:off x="288959" y="4031325"/>
            <a:ext cx="1758027" cy="1101880"/>
          </a:xfrm>
          <a:prstGeom prst="cloudCallout">
            <a:avLst>
              <a:gd name="adj1" fmla="val 60621"/>
              <a:gd name="adj2" fmla="val -6667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413359" y="1645646"/>
            <a:ext cx="2426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Employers</a:t>
            </a:r>
            <a:r>
              <a:rPr lang="en-GB" sz="2400" dirty="0" smtClean="0"/>
              <a:t> said…..</a:t>
            </a:r>
            <a:endParaRPr lang="en-GB" sz="2400" dirty="0"/>
          </a:p>
        </p:txBody>
      </p:sp>
      <p:sp>
        <p:nvSpPr>
          <p:cNvPr id="19" name="Explosion 1 18"/>
          <p:cNvSpPr/>
          <p:nvPr/>
        </p:nvSpPr>
        <p:spPr>
          <a:xfrm>
            <a:off x="3599627" y="3528675"/>
            <a:ext cx="1772152" cy="1478457"/>
          </a:xfrm>
          <a:prstGeom prst="irregularSeal1">
            <a:avLst/>
          </a:prstGeom>
          <a:solidFill>
            <a:srgbClr val="3FDC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7-Point Star 19"/>
          <p:cNvSpPr/>
          <p:nvPr/>
        </p:nvSpPr>
        <p:spPr>
          <a:xfrm>
            <a:off x="2038094" y="3780896"/>
            <a:ext cx="1807754" cy="1233500"/>
          </a:xfrm>
          <a:prstGeom prst="star7">
            <a:avLst/>
          </a:prstGeom>
          <a:solidFill>
            <a:srgbClr val="99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>
                <a:solidFill>
                  <a:schemeClr val="tx1"/>
                </a:solidFill>
              </a:rPr>
              <a:t>Patient with trainees 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0354" y="2310628"/>
            <a:ext cx="1765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Course work for the apprentice's is well </a:t>
            </a:r>
            <a:r>
              <a:rPr lang="en-GB" sz="1200" b="1" dirty="0" smtClean="0"/>
              <a:t>organised</a:t>
            </a:r>
            <a:endParaRPr lang="en-GB" sz="1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047739" y="2070725"/>
            <a:ext cx="12939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1100"/>
              <a:t>Brilliant training for the apprentices and great support for them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68419" y="2974949"/>
            <a:ext cx="16475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dirty="0">
                <a:latin typeface="Arial Black" panose="020B0A04020102020204" pitchFamily="34" charset="0"/>
              </a:rPr>
              <a:t>Regular </a:t>
            </a:r>
            <a:endParaRPr lang="en-GB" sz="1400" dirty="0" smtClean="0">
              <a:latin typeface="Arial Black" panose="020B0A04020102020204" pitchFamily="34" charset="0"/>
            </a:endParaRPr>
          </a:p>
          <a:p>
            <a:pPr lvl="0" algn="ctr"/>
            <a:r>
              <a:rPr lang="en-GB" sz="1400" dirty="0" smtClean="0">
                <a:latin typeface="Arial Black" panose="020B0A04020102020204" pitchFamily="34" charset="0"/>
              </a:rPr>
              <a:t>staff updates </a:t>
            </a:r>
            <a:r>
              <a:rPr lang="en-GB" sz="1400" dirty="0">
                <a:latin typeface="Arial Black" panose="020B0A04020102020204" pitchFamily="34" charset="0"/>
              </a:rPr>
              <a:t>provided  </a:t>
            </a:r>
          </a:p>
        </p:txBody>
      </p:sp>
      <p:sp>
        <p:nvSpPr>
          <p:cNvPr id="30" name="TextBox 29"/>
          <p:cNvSpPr txBox="1"/>
          <p:nvPr/>
        </p:nvSpPr>
        <p:spPr>
          <a:xfrm rot="21216312">
            <a:off x="3936245" y="3834487"/>
            <a:ext cx="1032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>
                <a:latin typeface="Arial Black" panose="020B0A04020102020204" pitchFamily="34" charset="0"/>
              </a:rPr>
              <a:t>go above and beyond to support </a:t>
            </a:r>
            <a:endParaRPr lang="en-GB" sz="1200" b="1" dirty="0"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rot="21134081">
            <a:off x="495167" y="3353402"/>
            <a:ext cx="12410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Apprentices give positive feedback on their </a:t>
            </a:r>
            <a:r>
              <a:rPr lang="en-GB" sz="1100" dirty="0" smtClean="0"/>
              <a:t>experience</a:t>
            </a:r>
            <a:endParaRPr lang="en-GB" sz="1100" dirty="0"/>
          </a:p>
        </p:txBody>
      </p:sp>
      <p:sp>
        <p:nvSpPr>
          <p:cNvPr id="32" name="TextBox 31"/>
          <p:cNvSpPr txBox="1"/>
          <p:nvPr/>
        </p:nvSpPr>
        <p:spPr>
          <a:xfrm>
            <a:off x="288959" y="4283557"/>
            <a:ext cx="1659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200" dirty="0"/>
              <a:t>have a good relationship and always kept in the loop </a:t>
            </a:r>
            <a:endParaRPr lang="en-GB" sz="1200" dirty="0"/>
          </a:p>
        </p:txBody>
      </p:sp>
      <p:sp>
        <p:nvSpPr>
          <p:cNvPr id="35" name="Oval Callout 34"/>
          <p:cNvSpPr/>
          <p:nvPr/>
        </p:nvSpPr>
        <p:spPr>
          <a:xfrm>
            <a:off x="3453818" y="4783589"/>
            <a:ext cx="1771312" cy="843242"/>
          </a:xfrm>
          <a:prstGeom prst="wedgeEllipseCallout">
            <a:avLst>
              <a:gd name="adj1" fmla="val -30086"/>
              <a:gd name="adj2" fmla="val -82622"/>
            </a:avLst>
          </a:prstGeom>
          <a:solidFill>
            <a:srgbClr val="F23E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3470091" y="4977159"/>
            <a:ext cx="1700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200" dirty="0">
                <a:latin typeface="Arial Narrow" panose="020B0606020202030204" pitchFamily="34" charset="0"/>
              </a:rPr>
              <a:t>Recruitment and induction support </a:t>
            </a:r>
            <a:r>
              <a:rPr lang="en-GB" sz="1200" dirty="0" smtClean="0">
                <a:latin typeface="Arial Narrow" panose="020B0606020202030204" pitchFamily="34" charset="0"/>
              </a:rPr>
              <a:t>is </a:t>
            </a:r>
            <a:r>
              <a:rPr lang="en-GB" sz="1200" dirty="0">
                <a:latin typeface="Arial Narrow" panose="020B0606020202030204" pitchFamily="34" charset="0"/>
              </a:rPr>
              <a:t>excellent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033764" y="2839040"/>
            <a:ext cx="1042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Excellent support </a:t>
            </a:r>
            <a:r>
              <a:rPr lang="en-GB" sz="1200" dirty="0" smtClean="0"/>
              <a:t>for the apprentice</a:t>
            </a:r>
            <a:endParaRPr lang="en-GB" sz="1200" dirty="0"/>
          </a:p>
        </p:txBody>
      </p:sp>
      <p:sp>
        <p:nvSpPr>
          <p:cNvPr id="38" name="Oval 37"/>
          <p:cNvSpPr/>
          <p:nvPr/>
        </p:nvSpPr>
        <p:spPr>
          <a:xfrm>
            <a:off x="1203226" y="4882132"/>
            <a:ext cx="218470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600" dirty="0">
                <a:solidFill>
                  <a:schemeClr val="tx1"/>
                </a:solidFill>
                <a:latin typeface="Arial Narrow" panose="020B0606020202030204" pitchFamily="34" charset="0"/>
              </a:rPr>
              <a:t>Keeps employer updated with progress</a:t>
            </a:r>
            <a:endParaRPr lang="en-GB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9" name="Cloud Callout 38"/>
          <p:cNvSpPr/>
          <p:nvPr/>
        </p:nvSpPr>
        <p:spPr>
          <a:xfrm>
            <a:off x="5001597" y="4383101"/>
            <a:ext cx="1438022" cy="1014349"/>
          </a:xfrm>
          <a:prstGeom prst="cloudCallout">
            <a:avLst>
              <a:gd name="adj1" fmla="val -34041"/>
              <a:gd name="adj2" fmla="val -90978"/>
            </a:avLst>
          </a:prstGeom>
          <a:solidFill>
            <a:srgbClr val="F5633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5075837" y="4543612"/>
            <a:ext cx="115243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/>
              <a:t>Timely and effective communication</a:t>
            </a:r>
            <a:endParaRPr lang="en-GB" sz="1100" b="1" dirty="0"/>
          </a:p>
        </p:txBody>
      </p:sp>
      <p:sp>
        <p:nvSpPr>
          <p:cNvPr id="41" name="Explosion 1 40"/>
          <p:cNvSpPr/>
          <p:nvPr/>
        </p:nvSpPr>
        <p:spPr>
          <a:xfrm>
            <a:off x="4474984" y="1722762"/>
            <a:ext cx="1820063" cy="159417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 Black" panose="020B0A04020102020204" pitchFamily="34" charset="0"/>
              </a:rPr>
              <a:t>deliver relevant training effectively</a:t>
            </a:r>
            <a:endParaRPr lang="en-GB" sz="11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22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189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Arial Narrow</vt:lpstr>
      <vt:lpstr>Calibri</vt:lpstr>
      <vt:lpstr>Calibri Light</vt:lpstr>
      <vt:lpstr>Wingdings</vt:lpstr>
      <vt:lpstr>Office Theme</vt:lpstr>
      <vt:lpstr>PowerPoint Presentation</vt:lpstr>
    </vt:vector>
  </TitlesOfParts>
  <Company>CBMDC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 West</dc:creator>
  <cp:lastModifiedBy>Mel West</cp:lastModifiedBy>
  <cp:revision>17</cp:revision>
  <dcterms:created xsi:type="dcterms:W3CDTF">2022-08-11T08:28:58Z</dcterms:created>
  <dcterms:modified xsi:type="dcterms:W3CDTF">2023-07-19T13:42:42Z</dcterms:modified>
</cp:coreProperties>
</file>